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oppins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Poppins Light"/>
      <p:regular r:id="rId42"/>
      <p:bold r:id="rId43"/>
      <p:italic r:id="rId44"/>
      <p:boldItalic r:id="rId45"/>
    </p:embeddedFont>
    <p:embeddedFont>
      <p:font typeface="Poppins Medium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42" Type="http://schemas.openxmlformats.org/officeDocument/2006/relationships/font" Target="fonts/PoppinsLight-regular.fntdata"/><Relationship Id="rId41" Type="http://schemas.openxmlformats.org/officeDocument/2006/relationships/font" Target="fonts/Lato-boldItalic.fntdata"/><Relationship Id="rId44" Type="http://schemas.openxmlformats.org/officeDocument/2006/relationships/font" Target="fonts/PoppinsLight-italic.fntdata"/><Relationship Id="rId43" Type="http://schemas.openxmlformats.org/officeDocument/2006/relationships/font" Target="fonts/PoppinsLight-bold.fntdata"/><Relationship Id="rId46" Type="http://schemas.openxmlformats.org/officeDocument/2006/relationships/font" Target="fonts/PoppinsMedium-regular.fntdata"/><Relationship Id="rId45" Type="http://schemas.openxmlformats.org/officeDocument/2006/relationships/font" Target="fonts/Poppins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Medium-italic.fntdata"/><Relationship Id="rId47" Type="http://schemas.openxmlformats.org/officeDocument/2006/relationships/font" Target="fonts/PoppinsMedium-bold.fntdata"/><Relationship Id="rId49" Type="http://schemas.openxmlformats.org/officeDocument/2006/relationships/font" Target="fonts/Poppi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Poppins-bold.fntdata"/><Relationship Id="rId34" Type="http://schemas.openxmlformats.org/officeDocument/2006/relationships/font" Target="fonts/Poppins-regular.fntdata"/><Relationship Id="rId37" Type="http://schemas.openxmlformats.org/officeDocument/2006/relationships/font" Target="fonts/Poppins-boldItalic.fntdata"/><Relationship Id="rId36" Type="http://schemas.openxmlformats.org/officeDocument/2006/relationships/font" Target="fonts/Poppins-italic.fntdata"/><Relationship Id="rId39" Type="http://schemas.openxmlformats.org/officeDocument/2006/relationships/font" Target="fonts/Lato-bold.fntdata"/><Relationship Id="rId38" Type="http://schemas.openxmlformats.org/officeDocument/2006/relationships/font" Target="fonts/Lat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eae21ba2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1eae21ba2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Google.com full Html DOM is 110K tokens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eae21ba2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1eae21ba2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1eae21ba2c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1eae21ba2c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eae21ba2c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1eae21ba2c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eae21ba2c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1eae21ba2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close analogy is punchcards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eae21ba2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1eae21ba2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functional </a:t>
            </a:r>
            <a:r>
              <a:rPr lang="en"/>
              <a:t>comparison</a:t>
            </a:r>
            <a:r>
              <a:rPr lang="en"/>
              <a:t> is Hippocampus area of the brain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eae21ba2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1eae21ba2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models we need systems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eae21ba2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1eae21ba2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1eae21ba2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1eae21ba2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eae21ba2c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1eae21ba2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eae21b9ca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eae21b9ca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1eae21ba2c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1eae21ba2c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SLIDES_API6327078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SLIDES_API6327078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eae21ba2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1eae21ba2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798ffe3c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798ffe3c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eae21ba2c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eae21ba2c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Looping and tendenc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SLIDES_API6327078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SLIDES_API6327078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1eae21ba2c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1eae21ba2c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14e62dee89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14e62dee89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SLIDES_API6327078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SLIDES_API6327078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1eae21ba2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1eae21ba2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eae21ba2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1eae21ba2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1eae21ba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1eae21ba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3d81a1f5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3d81a1f5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eae21ba2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eae21ba2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60c67c1f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160c67c1f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eae21ba2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1eae21ba2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68096" y="1714500"/>
            <a:ext cx="72900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768097" y="4853028"/>
            <a:ext cx="161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632199" y="4853028"/>
            <a:ext cx="4426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128000" y="4853028"/>
            <a:ext cx="730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10000"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hyperlink" Target="https://divgarg.substack.com/p/software-3?r=ccbhq&amp;utm_campaign=post&amp;utm_medium=web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hyperlink" Target="http://drive.google.com/file/d/1i_6yNORLcCOwizWFvbBjoCs0q6a5qO-s/view" TargetMode="External"/><Relationship Id="rId6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Sjz5Lv8_HGoI_mzPnjx61qFbywuiydsq/view" TargetMode="External"/><Relationship Id="rId5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VI-xbYd9YhJpLDso5IRee3TZ8ZEFWbBx/view" TargetMode="External"/><Relationship Id="rId5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fke6YRQbAbMDpxFtac1W23DhYwRdJDon/view" TargetMode="External"/><Relationship Id="rId5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5882" l="0" r="0" t="0"/>
          <a:stretch/>
        </p:blipFill>
        <p:spPr>
          <a:xfrm>
            <a:off x="0" y="0"/>
            <a:ext cx="9144000" cy="517607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202800" y="1277100"/>
            <a:ext cx="9057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Building Human-like AI Agents</a:t>
            </a:r>
            <a:r>
              <a:rPr b="1" i="1" lang="en" sz="3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-</a:t>
            </a:r>
            <a:endParaRPr b="1" i="1" sz="3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Solving challenges around Computer Interaction, Long-Term Memory, and Agent-Agent Communication</a:t>
            </a:r>
            <a:endParaRPr i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4153225" y="816975"/>
            <a:ext cx="4797000" cy="4218000"/>
          </a:xfrm>
          <a:prstGeom prst="roundRect">
            <a:avLst>
              <a:gd fmla="val 7942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/>
        </p:nvSpPr>
        <p:spPr>
          <a:xfrm>
            <a:off x="660400" y="93675"/>
            <a:ext cx="6188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MULTI·ON </a:t>
            </a:r>
            <a:r>
              <a:rPr lang="en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</a:t>
            </a:r>
            <a:endParaRPr sz="100"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00" y="274350"/>
            <a:ext cx="389375" cy="3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279" y="969975"/>
            <a:ext cx="4525395" cy="39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158725" y="969975"/>
            <a:ext cx="3994500" cy="15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Compressed DOM representations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Multimodal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Fit 90% websites in &lt;2K tokens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452800" y="1787550"/>
            <a:ext cx="8098500" cy="15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Calibri"/>
                <a:ea typeface="Calibri"/>
                <a:cs typeface="Calibri"/>
                <a:sym typeface="Calibri"/>
              </a:rPr>
              <a:t>Compute &amp; Memory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2277">
                <a:latin typeface="Calibri"/>
                <a:ea typeface="Calibri"/>
                <a:cs typeface="Calibri"/>
                <a:sym typeface="Calibri"/>
              </a:rPr>
              <a:t>Rest of talk is general &amp; not related to MULTION</a:t>
            </a:r>
            <a:r>
              <a:rPr lang="en" sz="35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675288" y="1254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dk1"/>
                </a:solidFill>
              </a:rPr>
              <a:t>AI Models as Neural Compute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3200425" y="1701450"/>
            <a:ext cx="2774700" cy="172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Model</a:t>
            </a:r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384850" y="2309225"/>
            <a:ext cx="201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Input Tokens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(max token size) 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44" name="Google Shape;144;p25"/>
          <p:cNvCxnSpPr/>
          <p:nvPr/>
        </p:nvCxnSpPr>
        <p:spPr>
          <a:xfrm>
            <a:off x="2162125" y="2571750"/>
            <a:ext cx="91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25"/>
          <p:cNvCxnSpPr/>
          <p:nvPr/>
        </p:nvCxnSpPr>
        <p:spPr>
          <a:xfrm>
            <a:off x="6096025" y="2571750"/>
            <a:ext cx="91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5"/>
          <p:cNvSpPr txBox="1"/>
          <p:nvPr/>
        </p:nvSpPr>
        <p:spPr>
          <a:xfrm>
            <a:off x="6908325" y="2263950"/>
            <a:ext cx="201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Output Tokens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(max token size) 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413" y="1709325"/>
            <a:ext cx="2774725" cy="1724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400" y="618151"/>
            <a:ext cx="2843750" cy="12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/>
        </p:nvSpPr>
        <p:spPr>
          <a:xfrm>
            <a:off x="675288" y="1254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dk1"/>
                </a:solidFill>
              </a:rPr>
              <a:t>AI Models as Neural Compute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50" y="1119700"/>
            <a:ext cx="6206824" cy="35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1377300" y="4688900"/>
            <a:ext cx="37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Looped Transformers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/>
        </p:nvSpPr>
        <p:spPr>
          <a:xfrm>
            <a:off x="675288" y="1254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dk1"/>
                </a:solidFill>
              </a:rPr>
              <a:t>Model Context Length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675300" y="1040500"/>
            <a:ext cx="8142600" cy="25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Works as Buffer or short-term memory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Useful to have long context length </a:t>
            </a:r>
            <a:r>
              <a:rPr lang="en" sz="1700">
                <a:solidFill>
                  <a:schemeClr val="dk1"/>
                </a:solidFill>
              </a:rPr>
              <a:t>sizes (32k+)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Longer context length is not Panacea!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Still need to save to a memory buffer for </a:t>
            </a:r>
            <a:r>
              <a:rPr b="1" lang="en" sz="1700">
                <a:solidFill>
                  <a:schemeClr val="dk1"/>
                </a:solidFill>
              </a:rPr>
              <a:t>stateful</a:t>
            </a:r>
            <a:r>
              <a:rPr lang="en" sz="1700">
                <a:solidFill>
                  <a:schemeClr val="dk1"/>
                </a:solidFill>
              </a:rPr>
              <a:t> behavior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Tasks can be </a:t>
            </a:r>
            <a:r>
              <a:rPr b="1" i="1" lang="en" sz="1700">
                <a:solidFill>
                  <a:schemeClr val="dk1"/>
                </a:solidFill>
              </a:rPr>
              <a:t>hierarchically</a:t>
            </a:r>
            <a:r>
              <a:rPr b="1" i="1" lang="en" sz="1700">
                <a:solidFill>
                  <a:schemeClr val="dk1"/>
                </a:solidFill>
              </a:rPr>
              <a:t> decomposed</a:t>
            </a:r>
            <a:r>
              <a:rPr lang="en" sz="1700">
                <a:solidFill>
                  <a:schemeClr val="dk1"/>
                </a:solidFill>
              </a:rPr>
              <a:t> instead of being a monolith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149375" y="3009250"/>
            <a:ext cx="8750400" cy="20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(Dense) Attention mechanisms may suffer from Curse of Dimensionality due to context lengths</a:t>
            </a:r>
            <a:r>
              <a:rPr lang="en" sz="1500">
                <a:solidFill>
                  <a:schemeClr val="dk1"/>
                </a:solidFill>
              </a:rPr>
              <a:t>: Distances between points tend to be similar in high-dimensions. As N increases higher likelihood that #N attention weight vectors will be similar to each other.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Reduced expressivity</a:t>
            </a:r>
            <a:r>
              <a:rPr lang="en" sz="1500">
                <a:solidFill>
                  <a:schemeClr val="dk1"/>
                </a:solidFill>
              </a:rPr>
              <a:t>: If the dot products of attention weights and values become too similar, the model may struggle to differentiate and weigh the importance of different input tokens effectively.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idx="4294967295" type="body"/>
          </p:nvPr>
        </p:nvSpPr>
        <p:spPr>
          <a:xfrm>
            <a:off x="435150" y="1044550"/>
            <a:ext cx="7589700" cy="3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Works similar to disk (long-lived &amp; persistent)</a:t>
            </a:r>
            <a:endParaRPr b="1"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Mechanisms</a:t>
            </a:r>
            <a:endParaRPr b="1"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Embeddings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Retrieval models</a:t>
            </a:r>
            <a:endParaRPr sz="17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Open Questions:</a:t>
            </a:r>
            <a:endParaRPr b="1"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Hierarchy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Temporal Coherence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Structure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Online adaptation 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168" name="Google Shape;168;p28"/>
          <p:cNvSpPr/>
          <p:nvPr/>
        </p:nvSpPr>
        <p:spPr>
          <a:xfrm>
            <a:off x="6341675" y="289750"/>
            <a:ext cx="2269950" cy="1577700"/>
          </a:xfrm>
          <a:prstGeom prst="flowChartMagneticDisk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169" name="Google Shape;169;p28"/>
          <p:cNvSpPr txBox="1"/>
          <p:nvPr/>
        </p:nvSpPr>
        <p:spPr>
          <a:xfrm>
            <a:off x="675288" y="1254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dk1"/>
                </a:solidFill>
              </a:rPr>
              <a:t>Long-term Memory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452800" y="1948800"/>
            <a:ext cx="4617300" cy="91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Calibri"/>
                <a:ea typeface="Calibri"/>
                <a:cs typeface="Calibri"/>
                <a:sym typeface="Calibri"/>
              </a:rPr>
              <a:t>Agent Architectures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200" y="1437300"/>
            <a:ext cx="6573327" cy="23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>
            <a:off x="675288" y="1254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dk1"/>
                </a:solidFill>
              </a:rPr>
              <a:t>Reflection: Self-Criticism &amp; Refining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275" y="408475"/>
            <a:ext cx="5193149" cy="389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/>
        </p:nvSpPr>
        <p:spPr>
          <a:xfrm>
            <a:off x="855325" y="4470600"/>
            <a:ext cx="77508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dk1"/>
                </a:solidFill>
                <a:highlight>
                  <a:schemeClr val="lt1"/>
                </a:highlight>
              </a:rPr>
              <a:t>On the HumanEval coding test, GPT-4 went from 67% to 88% accuracy, an impressive leap, using self-reflective loops </a:t>
            </a: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(Northwestern University/MIT)</a:t>
            </a:r>
            <a:endParaRPr sz="13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76200" rtl="0" algn="l">
              <a:lnSpc>
                <a:spcPct val="122222"/>
              </a:lnSpc>
              <a:spcBef>
                <a:spcPts val="3800"/>
              </a:spcBef>
              <a:spcAft>
                <a:spcPts val="2300"/>
              </a:spcAft>
              <a:buNone/>
            </a:pPr>
            <a:r>
              <a:t/>
            </a:r>
            <a:endParaRPr sz="1350">
              <a:solidFill>
                <a:srgbClr val="9B9B9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2"/>
          <p:cNvSpPr txBox="1"/>
          <p:nvPr/>
        </p:nvSpPr>
        <p:spPr>
          <a:xfrm>
            <a:off x="675288" y="1254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dk1"/>
                </a:solidFill>
              </a:rPr>
              <a:t>Stanford Simulcra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24" y="1156400"/>
            <a:ext cx="8022376" cy="30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635325"/>
            <a:ext cx="7236900" cy="25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Building AI Agents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Actions and Emergent Agent Architectures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Long-Term Memory and Context Lengths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Frameworks for Building Generalized AI Systems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Future Directions for Autonomous AI Agents</a:t>
            </a:r>
            <a:endParaRPr b="1" sz="13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950" y="967000"/>
            <a:ext cx="704594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 txBox="1"/>
          <p:nvPr/>
        </p:nvSpPr>
        <p:spPr>
          <a:xfrm>
            <a:off x="675288" y="1254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DEPS: SOTA AI Agent for playing Minecraft</a:t>
            </a:r>
            <a:endParaRPr b="1"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4"/>
          <p:cNvSpPr txBox="1"/>
          <p:nvPr/>
        </p:nvSpPr>
        <p:spPr>
          <a:xfrm>
            <a:off x="675288" y="1254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dk1"/>
                </a:solidFill>
              </a:rPr>
              <a:t>AutoGPT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000" y="458738"/>
            <a:ext cx="4106550" cy="4314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4"/>
          <p:cNvSpPr txBox="1"/>
          <p:nvPr/>
        </p:nvSpPr>
        <p:spPr>
          <a:xfrm>
            <a:off x="746175" y="2646450"/>
            <a:ext cx="3000000" cy="22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Planning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Task Executor 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  Critic</a:t>
            </a:r>
            <a:endParaRPr b="1" sz="1700">
              <a:solidFill>
                <a:schemeClr val="dk1"/>
              </a:solidFill>
            </a:endParaRPr>
          </a:p>
        </p:txBody>
      </p:sp>
      <p:cxnSp>
        <p:nvCxnSpPr>
          <p:cNvPr id="208" name="Google Shape;208;p34"/>
          <p:cNvCxnSpPr/>
          <p:nvPr/>
        </p:nvCxnSpPr>
        <p:spPr>
          <a:xfrm>
            <a:off x="1222325" y="2972700"/>
            <a:ext cx="0" cy="617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34"/>
          <p:cNvCxnSpPr/>
          <p:nvPr/>
        </p:nvCxnSpPr>
        <p:spPr>
          <a:xfrm>
            <a:off x="1222325" y="3895488"/>
            <a:ext cx="0" cy="617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34"/>
          <p:cNvSpPr/>
          <p:nvPr/>
        </p:nvSpPr>
        <p:spPr>
          <a:xfrm rot="10500869">
            <a:off x="2282602" y="2770340"/>
            <a:ext cx="566142" cy="1962785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4"/>
          <p:cNvPicPr preferRelativeResize="0"/>
          <p:nvPr/>
        </p:nvPicPr>
        <p:blipFill rotWithShape="1">
          <a:blip r:embed="rId4">
            <a:alphaModFix/>
          </a:blip>
          <a:srcRect b="5217" l="0" r="3753" t="4202"/>
          <a:stretch/>
        </p:blipFill>
        <p:spPr>
          <a:xfrm>
            <a:off x="500750" y="1045775"/>
            <a:ext cx="1861725" cy="14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5"/>
          <p:cNvSpPr txBox="1"/>
          <p:nvPr/>
        </p:nvSpPr>
        <p:spPr>
          <a:xfrm>
            <a:off x="675288" y="1254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dk1"/>
                </a:solidFill>
              </a:rPr>
              <a:t>BabyAGI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450" y="849912"/>
            <a:ext cx="5182300" cy="36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 txBox="1"/>
          <p:nvPr/>
        </p:nvSpPr>
        <p:spPr>
          <a:xfrm>
            <a:off x="3341900" y="4594050"/>
            <a:ext cx="41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Resembles a task Scheduler in an OS!!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6"/>
          <p:cNvSpPr txBox="1"/>
          <p:nvPr/>
        </p:nvSpPr>
        <p:spPr>
          <a:xfrm>
            <a:off x="634100" y="1146100"/>
            <a:ext cx="6508200" cy="16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Reliability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Looping &amp; Plan Divergence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Testing &amp; Benchmarking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Real world-deployment &amp; Observability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How do we trust a fully autonomous AI system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How do we build in human overrides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26" name="Google Shape;226;p36"/>
          <p:cNvSpPr txBox="1"/>
          <p:nvPr/>
        </p:nvSpPr>
        <p:spPr>
          <a:xfrm>
            <a:off x="675288" y="1254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dk1"/>
                </a:solidFill>
              </a:rPr>
              <a:t>Key Issues with Autonomous Agents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3759" l="0" r="0" t="4556"/>
          <a:stretch/>
        </p:blipFill>
        <p:spPr>
          <a:xfrm>
            <a:off x="1216500" y="2812900"/>
            <a:ext cx="4545923" cy="221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7"/>
          <p:cNvSpPr txBox="1"/>
          <p:nvPr/>
        </p:nvSpPr>
        <p:spPr>
          <a:xfrm>
            <a:off x="675288" y="1254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dk1"/>
                </a:solidFill>
              </a:rPr>
              <a:t>Divergence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234" name="Google Shape;234;p37"/>
          <p:cNvCxnSpPr/>
          <p:nvPr/>
        </p:nvCxnSpPr>
        <p:spPr>
          <a:xfrm>
            <a:off x="1259200" y="3041275"/>
            <a:ext cx="5976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37"/>
          <p:cNvSpPr/>
          <p:nvPr/>
        </p:nvSpPr>
        <p:spPr>
          <a:xfrm>
            <a:off x="1248525" y="1483300"/>
            <a:ext cx="5557625" cy="1547300"/>
          </a:xfrm>
          <a:custGeom>
            <a:rect b="b" l="l" r="r" t="t"/>
            <a:pathLst>
              <a:path extrusionOk="0" h="61892" w="222305">
                <a:moveTo>
                  <a:pt x="0" y="61892"/>
                </a:moveTo>
                <a:cubicBezTo>
                  <a:pt x="16677" y="46498"/>
                  <a:pt x="36284" y="29578"/>
                  <a:pt x="58905" y="27745"/>
                </a:cubicBezTo>
                <a:cubicBezTo>
                  <a:pt x="66215" y="27153"/>
                  <a:pt x="74128" y="29949"/>
                  <a:pt x="79820" y="34574"/>
                </a:cubicBezTo>
                <a:cubicBezTo>
                  <a:pt x="83737" y="37757"/>
                  <a:pt x="86557" y="45988"/>
                  <a:pt x="91345" y="44392"/>
                </a:cubicBezTo>
                <a:cubicBezTo>
                  <a:pt x="93636" y="43628"/>
                  <a:pt x="94180" y="40044"/>
                  <a:pt x="96467" y="39270"/>
                </a:cubicBezTo>
                <a:cubicBezTo>
                  <a:pt x="109132" y="34986"/>
                  <a:pt x="109151" y="34998"/>
                  <a:pt x="122078" y="31586"/>
                </a:cubicBezTo>
                <a:cubicBezTo>
                  <a:pt x="128137" y="29987"/>
                  <a:pt x="134655" y="29848"/>
                  <a:pt x="140859" y="30733"/>
                </a:cubicBezTo>
                <a:cubicBezTo>
                  <a:pt x="143270" y="31077"/>
                  <a:pt x="145885" y="32562"/>
                  <a:pt x="148116" y="31586"/>
                </a:cubicBezTo>
                <a:cubicBezTo>
                  <a:pt x="154816" y="28655"/>
                  <a:pt x="160445" y="23525"/>
                  <a:pt x="165616" y="18354"/>
                </a:cubicBezTo>
                <a:cubicBezTo>
                  <a:pt x="168859" y="15111"/>
                  <a:pt x="171337" y="11525"/>
                  <a:pt x="171592" y="11525"/>
                </a:cubicBezTo>
                <a:cubicBezTo>
                  <a:pt x="172077" y="11525"/>
                  <a:pt x="173115" y="17501"/>
                  <a:pt x="173727" y="18781"/>
                </a:cubicBezTo>
                <a:cubicBezTo>
                  <a:pt x="176161" y="23872"/>
                  <a:pt x="177878" y="30770"/>
                  <a:pt x="183117" y="32867"/>
                </a:cubicBezTo>
                <a:cubicBezTo>
                  <a:pt x="185811" y="33945"/>
                  <a:pt x="183991" y="27110"/>
                  <a:pt x="184825" y="24330"/>
                </a:cubicBezTo>
                <a:cubicBezTo>
                  <a:pt x="186329" y="19315"/>
                  <a:pt x="190813" y="15146"/>
                  <a:pt x="195496" y="12805"/>
                </a:cubicBezTo>
                <a:cubicBezTo>
                  <a:pt x="202714" y="9196"/>
                  <a:pt x="211907" y="19645"/>
                  <a:pt x="219399" y="16647"/>
                </a:cubicBezTo>
                <a:cubicBezTo>
                  <a:pt x="224578" y="14574"/>
                  <a:pt x="221107" y="5578"/>
                  <a:pt x="221107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36" name="Google Shape;236;p37"/>
          <p:cNvSpPr txBox="1"/>
          <p:nvPr/>
        </p:nvSpPr>
        <p:spPr>
          <a:xfrm>
            <a:off x="2190875" y="3124375"/>
            <a:ext cx="14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Ideal Path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1446900" y="1697450"/>
            <a:ext cx="14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Actual path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675300" y="4358375"/>
            <a:ext cx="63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AI Agents like AutoGPT don’t know how to correct on making a mistake!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/>
          <p:nvPr/>
        </p:nvSpPr>
        <p:spPr>
          <a:xfrm>
            <a:off x="1331475" y="917050"/>
            <a:ext cx="7548000" cy="4100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8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8"/>
          <p:cNvSpPr txBox="1"/>
          <p:nvPr/>
        </p:nvSpPr>
        <p:spPr>
          <a:xfrm>
            <a:off x="675288" y="1254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dk1"/>
                </a:solidFill>
              </a:rPr>
              <a:t>Building Generalized AI Systems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46" name="Google Shape;246;p38"/>
          <p:cNvSpPr/>
          <p:nvPr/>
        </p:nvSpPr>
        <p:spPr>
          <a:xfrm>
            <a:off x="3407988" y="1991975"/>
            <a:ext cx="1481400" cy="99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Engine</a:t>
            </a:r>
            <a:endParaRPr/>
          </a:p>
        </p:txBody>
      </p:sp>
      <p:sp>
        <p:nvSpPr>
          <p:cNvPr id="247" name="Google Shape;247;p38"/>
          <p:cNvSpPr/>
          <p:nvPr/>
        </p:nvSpPr>
        <p:spPr>
          <a:xfrm>
            <a:off x="1569525" y="1406975"/>
            <a:ext cx="1481400" cy="2776500"/>
          </a:xfrm>
          <a:prstGeom prst="cube">
            <a:avLst>
              <a:gd fmla="val 79676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25" y="1267025"/>
            <a:ext cx="752672" cy="13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8"/>
          <p:cNvSpPr/>
          <p:nvPr/>
        </p:nvSpPr>
        <p:spPr>
          <a:xfrm>
            <a:off x="5316900" y="2319100"/>
            <a:ext cx="1481400" cy="1260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</a:t>
            </a:r>
            <a:endParaRPr/>
          </a:p>
        </p:txBody>
      </p:sp>
      <p:sp>
        <p:nvSpPr>
          <p:cNvPr id="250" name="Google Shape;250;p38"/>
          <p:cNvSpPr txBox="1"/>
          <p:nvPr/>
        </p:nvSpPr>
        <p:spPr>
          <a:xfrm>
            <a:off x="2036900" y="2487425"/>
            <a:ext cx="91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Interface</a:t>
            </a:r>
            <a:endParaRPr/>
          </a:p>
        </p:txBody>
      </p:sp>
      <p:sp>
        <p:nvSpPr>
          <p:cNvPr id="251" name="Google Shape;251;p38"/>
          <p:cNvSpPr/>
          <p:nvPr/>
        </p:nvSpPr>
        <p:spPr>
          <a:xfrm>
            <a:off x="7327225" y="2517550"/>
            <a:ext cx="1128600" cy="86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Apps/Tools</a:t>
            </a:r>
            <a:endParaRPr/>
          </a:p>
        </p:txBody>
      </p:sp>
      <p:sp>
        <p:nvSpPr>
          <p:cNvPr id="252" name="Google Shape;252;p38"/>
          <p:cNvSpPr/>
          <p:nvPr/>
        </p:nvSpPr>
        <p:spPr>
          <a:xfrm>
            <a:off x="7080550" y="3721100"/>
            <a:ext cx="1340300" cy="1119850"/>
          </a:xfrm>
          <a:prstGeom prst="flowChartMagneticDisk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Index</a:t>
            </a:r>
            <a:endParaRPr/>
          </a:p>
        </p:txBody>
      </p:sp>
      <p:sp>
        <p:nvSpPr>
          <p:cNvPr id="253" name="Google Shape;253;p38"/>
          <p:cNvSpPr/>
          <p:nvPr/>
        </p:nvSpPr>
        <p:spPr>
          <a:xfrm>
            <a:off x="6581350" y="1058788"/>
            <a:ext cx="1252152" cy="994248"/>
          </a:xfrm>
          <a:prstGeom prst="cloud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</a:t>
            </a:r>
            <a:endParaRPr/>
          </a:p>
        </p:txBody>
      </p:sp>
      <p:cxnSp>
        <p:nvCxnSpPr>
          <p:cNvPr id="254" name="Google Shape;254;p38"/>
          <p:cNvCxnSpPr/>
          <p:nvPr/>
        </p:nvCxnSpPr>
        <p:spPr>
          <a:xfrm flipH="1" rot="10800000">
            <a:off x="6339950" y="1904650"/>
            <a:ext cx="476100" cy="449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55" name="Google Shape;255;p38"/>
          <p:cNvCxnSpPr>
            <a:stCxn id="249" idx="6"/>
            <a:endCxn id="251" idx="1"/>
          </p:cNvCxnSpPr>
          <p:nvPr/>
        </p:nvCxnSpPr>
        <p:spPr>
          <a:xfrm>
            <a:off x="6798300" y="2949550"/>
            <a:ext cx="52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56" name="Google Shape;256;p38"/>
          <p:cNvCxnSpPr>
            <a:stCxn id="249" idx="5"/>
            <a:endCxn id="252" idx="2"/>
          </p:cNvCxnSpPr>
          <p:nvPr/>
        </p:nvCxnSpPr>
        <p:spPr>
          <a:xfrm>
            <a:off x="6581354" y="3395345"/>
            <a:ext cx="499200" cy="88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57" name="Google Shape;257;p38"/>
          <p:cNvCxnSpPr>
            <a:stCxn id="250" idx="0"/>
          </p:cNvCxnSpPr>
          <p:nvPr/>
        </p:nvCxnSpPr>
        <p:spPr>
          <a:xfrm>
            <a:off x="2495450" y="2487425"/>
            <a:ext cx="91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38"/>
          <p:cNvSpPr txBox="1"/>
          <p:nvPr/>
        </p:nvSpPr>
        <p:spPr>
          <a:xfrm>
            <a:off x="218113" y="2749450"/>
            <a:ext cx="9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59" name="Google Shape;259;p38"/>
          <p:cNvCxnSpPr/>
          <p:nvPr/>
        </p:nvCxnSpPr>
        <p:spPr>
          <a:xfrm>
            <a:off x="4896900" y="2518900"/>
            <a:ext cx="475500" cy="22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38"/>
          <p:cNvSpPr/>
          <p:nvPr/>
        </p:nvSpPr>
        <p:spPr>
          <a:xfrm>
            <a:off x="3567450" y="1615300"/>
            <a:ext cx="1190400" cy="555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</a:t>
            </a:r>
            <a:endParaRPr/>
          </a:p>
        </p:txBody>
      </p:sp>
      <p:sp>
        <p:nvSpPr>
          <p:cNvPr id="261" name="Google Shape;261;p38"/>
          <p:cNvSpPr txBox="1"/>
          <p:nvPr/>
        </p:nvSpPr>
        <p:spPr>
          <a:xfrm>
            <a:off x="4730525" y="2170900"/>
            <a:ext cx="9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Task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62" name="Google Shape;262;p38"/>
          <p:cNvCxnSpPr>
            <a:stCxn id="249" idx="4"/>
            <a:endCxn id="263" idx="4"/>
          </p:cNvCxnSpPr>
          <p:nvPr/>
        </p:nvCxnSpPr>
        <p:spPr>
          <a:xfrm flipH="1" rot="5400000">
            <a:off x="4873500" y="2395900"/>
            <a:ext cx="388800" cy="1979400"/>
          </a:xfrm>
          <a:prstGeom prst="curvedConnector3">
            <a:avLst>
              <a:gd fmla="val -6124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4" name="Google Shape;264;p38"/>
          <p:cNvSpPr txBox="1"/>
          <p:nvPr/>
        </p:nvSpPr>
        <p:spPr>
          <a:xfrm>
            <a:off x="4399800" y="3871375"/>
            <a:ext cx="9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Result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3368375" y="2707900"/>
            <a:ext cx="1419600" cy="4833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265" name="Google Shape;265;p38"/>
          <p:cNvSpPr/>
          <p:nvPr/>
        </p:nvSpPr>
        <p:spPr>
          <a:xfrm>
            <a:off x="2089925" y="1156400"/>
            <a:ext cx="1340400" cy="5556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Inner thoughts</a:t>
            </a:r>
            <a:endParaRPr/>
          </a:p>
        </p:txBody>
      </p:sp>
      <p:sp>
        <p:nvSpPr>
          <p:cNvPr id="266" name="Google Shape;266;p38"/>
          <p:cNvSpPr txBox="1"/>
          <p:nvPr/>
        </p:nvSpPr>
        <p:spPr>
          <a:xfrm>
            <a:off x="1466650" y="4562950"/>
            <a:ext cx="435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3C47D"/>
                </a:solidFill>
              </a:rPr>
              <a:t>Neural Computer</a:t>
            </a:r>
            <a:endParaRPr b="1" sz="1600">
              <a:solidFill>
                <a:srgbClr val="93C47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/>
        </p:nvSpPr>
        <p:spPr>
          <a:xfrm>
            <a:off x="675288" y="1254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dk1"/>
                </a:solidFill>
              </a:rPr>
              <a:t>Future Directions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72" name="Google Shape;272;p39"/>
          <p:cNvSpPr txBox="1"/>
          <p:nvPr/>
        </p:nvSpPr>
        <p:spPr>
          <a:xfrm>
            <a:off x="675300" y="1040500"/>
            <a:ext cx="8142600" cy="20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Building personalization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Error correction mechanisms &amp; better agent frameworks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Security &amp; user permission models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Sandboxing &amp; deployment in risky settings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Fleet of AI Autonomous Agents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/>
        </p:nvSpPr>
        <p:spPr>
          <a:xfrm>
            <a:off x="0" y="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0"/>
          <p:cNvSpPr txBox="1"/>
          <p:nvPr/>
        </p:nvSpPr>
        <p:spPr>
          <a:xfrm>
            <a:off x="675288" y="12549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dk1"/>
                </a:solidFill>
              </a:rPr>
              <a:t>Conclusion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79" name="Google Shape;279;p40"/>
          <p:cNvSpPr txBox="1"/>
          <p:nvPr/>
        </p:nvSpPr>
        <p:spPr>
          <a:xfrm>
            <a:off x="675300" y="1269750"/>
            <a:ext cx="6312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We are transitioning from </a:t>
            </a:r>
            <a:r>
              <a:rPr b="1" lang="en" sz="1600">
                <a:solidFill>
                  <a:schemeClr val="dk1"/>
                </a:solidFill>
              </a:rPr>
              <a:t>AI models (stateless)</a:t>
            </a:r>
            <a:r>
              <a:rPr lang="en" sz="1600">
                <a:solidFill>
                  <a:schemeClr val="dk1"/>
                </a:solidFill>
              </a:rPr>
              <a:t> to </a:t>
            </a:r>
            <a:r>
              <a:rPr b="1" lang="en" sz="1600">
                <a:solidFill>
                  <a:schemeClr val="dk1"/>
                </a:solidFill>
              </a:rPr>
              <a:t>AI systems (stateful)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Key issues around Reliability &amp; Real-world deployment risks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title"/>
          </p:nvPr>
        </p:nvSpPr>
        <p:spPr>
          <a:xfrm>
            <a:off x="623400" y="186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Thank you!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382000"/>
            <a:ext cx="4338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Calibri"/>
                <a:ea typeface="Calibri"/>
                <a:cs typeface="Calibri"/>
                <a:sym typeface="Calibri"/>
              </a:rPr>
              <a:t>Building AI Agents 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950" y="1137700"/>
            <a:ext cx="4162226" cy="25805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206700" y="1272200"/>
            <a:ext cx="3699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Why?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How?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Ingredients?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What can they do?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96450" y="3879825"/>
            <a:ext cx="4380600" cy="107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Key </a:t>
            </a:r>
            <a:r>
              <a:rPr b="1" lang="en">
                <a:solidFill>
                  <a:schemeClr val="dk1"/>
                </a:solidFill>
              </a:rPr>
              <a:t>thesis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 sz="1450">
                <a:solidFill>
                  <a:schemeClr val="dk1"/>
                </a:solidFill>
              </a:rPr>
              <a:t>Humans will communicate with AI using natural language and AI will operate machines allowing for more intuitive and efficient operations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6030200" y="3879825"/>
            <a:ext cx="141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hlink"/>
                </a:solidFill>
                <a:hlinkClick r:id="rId4"/>
              </a:rPr>
              <a:t>Software 3.0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254800" y="93675"/>
            <a:ext cx="6188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Agents</a:t>
            </a:r>
            <a:endParaRPr sz="100"/>
          </a:p>
        </p:txBody>
      </p:sp>
      <p:sp>
        <p:nvSpPr>
          <p:cNvPr id="83" name="Google Shape;83;p17"/>
          <p:cNvSpPr txBox="1"/>
          <p:nvPr/>
        </p:nvSpPr>
        <p:spPr>
          <a:xfrm>
            <a:off x="116175" y="1217000"/>
            <a:ext cx="71937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Why?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single call to a large Foundation AI model is not enough. A lot more can be unlocked by building </a:t>
            </a:r>
            <a:r>
              <a:rPr b="1"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systems</a:t>
            </a:r>
            <a:endParaRPr b="1"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How?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model chaining, reflection &amp; other mechanisms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Ingredients?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Memory, context length, personalization, actions, internet access…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What can they do?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660400" y="93675"/>
            <a:ext cx="6188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MULTI·ON</a:t>
            </a:r>
            <a:endParaRPr sz="100"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00" y="274350"/>
            <a:ext cx="389375" cy="3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idx="4294967295" type="body"/>
          </p:nvPr>
        </p:nvSpPr>
        <p:spPr>
          <a:xfrm>
            <a:off x="435150" y="1044550"/>
            <a:ext cx="7271700" cy="30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M</a:t>
            </a:r>
            <a:r>
              <a:rPr lang="en" sz="1700">
                <a:solidFill>
                  <a:schemeClr val="dk1"/>
                </a:solidFill>
              </a:rPr>
              <a:t>ultiple </a:t>
            </a:r>
            <a:r>
              <a:rPr b="1" lang="en" sz="1700">
                <a:solidFill>
                  <a:schemeClr val="dk1"/>
                </a:solidFill>
              </a:rPr>
              <a:t>U</a:t>
            </a:r>
            <a:r>
              <a:rPr lang="en" sz="1700">
                <a:solidFill>
                  <a:schemeClr val="dk1"/>
                </a:solidFill>
              </a:rPr>
              <a:t>tility AI </a:t>
            </a:r>
            <a:r>
              <a:rPr b="1" lang="en" sz="1700">
                <a:solidFill>
                  <a:schemeClr val="dk1"/>
                </a:solidFill>
              </a:rPr>
              <a:t>L</a:t>
            </a:r>
            <a:r>
              <a:rPr lang="en" sz="1700">
                <a:solidFill>
                  <a:schemeClr val="dk1"/>
                </a:solidFill>
              </a:rPr>
              <a:t>anguage </a:t>
            </a:r>
            <a:r>
              <a:rPr b="1" lang="en" sz="1700">
                <a:solidFill>
                  <a:schemeClr val="dk1"/>
                </a:solidFill>
              </a:rPr>
              <a:t>T</a:t>
            </a:r>
            <a:r>
              <a:rPr lang="en" sz="1700">
                <a:solidFill>
                  <a:schemeClr val="dk1"/>
                </a:solidFill>
              </a:rPr>
              <a:t>ool for </a:t>
            </a:r>
            <a:r>
              <a:rPr b="1" lang="en" sz="1700">
                <a:solidFill>
                  <a:schemeClr val="dk1"/>
                </a:solidFill>
              </a:rPr>
              <a:t>I</a:t>
            </a:r>
            <a:r>
              <a:rPr lang="en" sz="1700">
                <a:solidFill>
                  <a:schemeClr val="dk1"/>
                </a:solidFill>
              </a:rPr>
              <a:t>nternet </a:t>
            </a:r>
            <a:r>
              <a:rPr b="1" lang="en" sz="1700">
                <a:solidFill>
                  <a:schemeClr val="dk1"/>
                </a:solidFill>
              </a:rPr>
              <a:t>O</a:t>
            </a:r>
            <a:r>
              <a:rPr lang="en" sz="1700">
                <a:solidFill>
                  <a:schemeClr val="dk1"/>
                </a:solidFill>
              </a:rPr>
              <a:t>perations and </a:t>
            </a:r>
            <a:r>
              <a:rPr b="1" lang="en" sz="1700">
                <a:solidFill>
                  <a:schemeClr val="dk1"/>
                </a:solidFill>
              </a:rPr>
              <a:t>N</a:t>
            </a:r>
            <a:r>
              <a:rPr lang="en" sz="1700">
                <a:solidFill>
                  <a:schemeClr val="dk1"/>
                </a:solidFill>
              </a:rPr>
              <a:t>avigation (MULTION)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51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Agent with full R/W access to the internet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Name Origin</a:t>
            </a:r>
            <a:r>
              <a:rPr lang="en" sz="1700">
                <a:solidFill>
                  <a:schemeClr val="dk1"/>
                </a:solidFill>
              </a:rPr>
              <a:t>: from Quantum Physics (neutron, muon, fermion, ...)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5882" l="0" r="0" t="0"/>
          <a:stretch/>
        </p:blipFill>
        <p:spPr>
          <a:xfrm>
            <a:off x="0" y="0"/>
            <a:ext cx="9144000" cy="51760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type="ctrTitle"/>
          </p:nvPr>
        </p:nvSpPr>
        <p:spPr>
          <a:xfrm>
            <a:off x="271800" y="249150"/>
            <a:ext cx="8586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Poppins"/>
                <a:ea typeface="Poppins"/>
                <a:cs typeface="Poppins"/>
                <a:sym typeface="Poppins"/>
              </a:rPr>
              <a:t>The first flight to be fully booked by an AI</a:t>
            </a:r>
            <a:endParaRPr sz="3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200">
              <a:solidFill>
                <a:srgbClr val="F3F3F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454250" y="4666313"/>
            <a:ext cx="515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6EDF3"/>
                </a:solidFill>
                <a:latin typeface="Poppins Light"/>
                <a:ea typeface="Poppins Light"/>
                <a:cs typeface="Poppins Light"/>
                <a:sym typeface="Poppins Light"/>
              </a:rPr>
              <a:t>MULTI·ON </a:t>
            </a:r>
            <a:endParaRPr sz="1200" u="sng">
              <a:solidFill>
                <a:srgbClr val="E6EDF3"/>
              </a:solidFill>
              <a:highlight>
                <a:srgbClr val="3F3F3F"/>
              </a:highlight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775" y="4742327"/>
            <a:ext cx="217325" cy="2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9" title="Flight-apple2.m4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650" y="919750"/>
            <a:ext cx="5808801" cy="39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660400" y="93675"/>
            <a:ext cx="6188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MULTI·ON</a:t>
            </a:r>
            <a:endParaRPr sz="10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00" y="274350"/>
            <a:ext cx="389375" cy="3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 title="Sequence 01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6079" y="663700"/>
            <a:ext cx="6611824" cy="447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660400" y="93675"/>
            <a:ext cx="6188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MULTI·ON - Mobile Platform </a:t>
            </a:r>
            <a:endParaRPr sz="100"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00" y="274350"/>
            <a:ext cx="389375" cy="3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 title="greek_salad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00" y="887000"/>
            <a:ext cx="5362301" cy="402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/>
          <p:nvPr/>
        </p:nvSpPr>
        <p:spPr>
          <a:xfrm>
            <a:off x="5688825" y="1390125"/>
            <a:ext cx="3352200" cy="2621100"/>
          </a:xfrm>
          <a:prstGeom prst="roundRect">
            <a:avLst>
              <a:gd fmla="val 2866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be present on any device &amp; provide </a:t>
            </a: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seamless interaction to the AI using a natural human interface to efficiently get your tasks done for you!</a:t>
            </a:r>
            <a:endParaRPr b="1" sz="17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660400" y="93675"/>
            <a:ext cx="6188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MULTI·ON - Coding example</a:t>
            </a:r>
            <a:endParaRPr sz="100"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00" y="274350"/>
            <a:ext cx="389375" cy="3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 title="code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8263" y="960550"/>
            <a:ext cx="6047484" cy="402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